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cover-body-systems.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Your Body Is a City of Trillions</a:t>
            </a:r>
          </a:p>
          <a:p>
            <a:pPr algn="ctr">
              <a:defRPr sz="1500" i="1">
                <a:solidFill>
                  <a:srgbClr val="1A1A2E"/>
                </a:solidFill>
              </a:defRPr>
            </a:pPr>
            <a:r>
              <a:t>How Your Organ Systems Work Together to Keep You Alive</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MS-LS1-3</a:t>
            </a:r>
          </a:p>
          <a:p>
            <a:pPr algn="r">
              <a:defRPr sz="1200">
                <a:solidFill>
                  <a:srgbClr val="1A1A2E"/>
                </a:solidFill>
              </a:defRPr>
            </a:pPr>
            <a:r>
              <a:t>6th Grade</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Explain how organ systems are made of organs, which are made of tissues, which are made of cells</a:t>
            </a:r>
          </a:p>
          <a:p>
            <a:pPr>
              <a:spcBef>
                <a:spcPts val="800"/>
              </a:spcBef>
              <a:defRPr sz="1600">
                <a:solidFill>
                  <a:srgbClr val="1A1A2E"/>
                </a:solidFill>
              </a:defRPr>
            </a:pPr>
            <a:r>
              <a:t>  *  Model how heart rate, blood oxygen, nutrient intake, and physical activity interact in the body system</a:t>
            </a:r>
          </a:p>
          <a:p>
            <a:pPr>
              <a:spcBef>
                <a:spcPts val="800"/>
              </a:spcBef>
              <a:defRPr sz="1600">
                <a:solidFill>
                  <a:srgbClr val="1A1A2E"/>
                </a:solidFill>
              </a:defRPr>
            </a:pPr>
            <a:r>
              <a:t>  *  Describe how the circulatory, respiratory, digestive, and muscular systems depend on each other</a:t>
            </a:r>
          </a:p>
          <a:p>
            <a:pPr>
              <a:spcBef>
                <a:spcPts val="800"/>
              </a:spcBef>
              <a:defRPr sz="1600">
                <a:solidFill>
                  <a:srgbClr val="1A1A2E"/>
                </a:solidFill>
              </a:defRPr>
            </a:pPr>
            <a:r>
              <a:t>  *  Use evidence to argue that the body is a system of interacting subsystems</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Organ System</a:t>
            </a:r>
          </a:p>
          <a:p>
            <a:pPr>
              <a:defRPr sz="1300" i="1">
                <a:solidFill>
                  <a:srgbClr val="1A1A2E"/>
                </a:solidFill>
              </a:defRPr>
            </a:pPr>
            <a:r>
              <a:t>     A group of organs that work together to perform a major body function</a:t>
            </a:r>
          </a:p>
          <a:p>
            <a:pPr>
              <a:spcBef>
                <a:spcPts val="800"/>
              </a:spcBef>
              <a:defRPr sz="1500" b="1">
                <a:solidFill>
                  <a:srgbClr val="0D1B2A"/>
                </a:solidFill>
              </a:defRPr>
            </a:pPr>
            <a:r>
              <a:t>  Homeostasis</a:t>
            </a:r>
          </a:p>
          <a:p>
            <a:pPr>
              <a:defRPr sz="1300" i="1">
                <a:solidFill>
                  <a:srgbClr val="1A1A2E"/>
                </a:solidFill>
              </a:defRPr>
            </a:pPr>
            <a:r>
              <a:t>     The body's ability to maintain stable internal conditions even when the outside environment changes</a:t>
            </a:r>
          </a:p>
          <a:p>
            <a:pPr>
              <a:spcBef>
                <a:spcPts val="800"/>
              </a:spcBef>
              <a:defRPr sz="1500" b="1">
                <a:solidFill>
                  <a:srgbClr val="0D1B2A"/>
                </a:solidFill>
              </a:defRPr>
            </a:pPr>
            <a:r>
              <a:t>  Circulatory System</a:t>
            </a:r>
          </a:p>
          <a:p>
            <a:pPr>
              <a:defRPr sz="1300" i="1">
                <a:solidFill>
                  <a:srgbClr val="1A1A2E"/>
                </a:solidFill>
              </a:defRPr>
            </a:pPr>
            <a:r>
              <a:t>     The heart, blood vessels, and blood that transport oxygen, nutrients, and waste throughout the body</a:t>
            </a:r>
          </a:p>
          <a:p>
            <a:pPr>
              <a:spcBef>
                <a:spcPts val="800"/>
              </a:spcBef>
              <a:defRPr sz="1500" b="1">
                <a:solidFill>
                  <a:srgbClr val="0D1B2A"/>
                </a:solidFill>
              </a:defRPr>
            </a:pPr>
            <a:r>
              <a:t>  Cellular Respiration</a:t>
            </a:r>
          </a:p>
          <a:p>
            <a:pPr>
              <a:defRPr sz="1300" i="1">
                <a:solidFill>
                  <a:srgbClr val="1A1A2E"/>
                </a:solidFill>
              </a:defRPr>
            </a:pPr>
            <a:r>
              <a:t>     The process cells use to convert glucose and oxygen into energy (ATP), carbon dioxide, and water</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How does your body run a city more complex than any humans have ever built — 24/7, without you even thinking about it?</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How Your Organ Systems Work Together to Keep You Alive. Today we'll build a MODEL to discover the answer!</a:t>
            </a:r>
          </a:p>
        </p:txBody>
      </p:sp>
      <p:pic>
        <p:nvPicPr>
          <p:cNvPr id="8" name="Picture 7" descr="landscape-body.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modeling-body.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Heart Rate</a:t>
            </a:r>
          </a:p>
          <a:p>
            <a:pPr>
              <a:spcBef>
                <a:spcPts val="600"/>
              </a:spcBef>
              <a:defRPr sz="1600"/>
            </a:pPr>
            <a:r>
              <a:t>     *  Blood Oxygen Level</a:t>
            </a:r>
          </a:p>
          <a:p>
            <a:pPr>
              <a:spcBef>
                <a:spcPts val="600"/>
              </a:spcBef>
              <a:defRPr sz="1600"/>
            </a:pPr>
            <a:r>
              <a:t>     *  Nutrient Intake</a:t>
            </a:r>
          </a:p>
          <a:p>
            <a:pPr>
              <a:spcBef>
                <a:spcPts val="600"/>
              </a:spcBef>
              <a:defRPr sz="1600"/>
            </a:pPr>
            <a:r>
              <a:t>     *  Physical Activity</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discussion-body.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When physical activity increases, what has to happen to heart rate and blood oxygen? Can your body keep exercising if nutrient intake is zero?</a:t>
            </a:r>
          </a:p>
        </p:txBody>
      </p:sp>
      <p:pic>
        <p:nvPicPr>
          <p:cNvPr id="8" name="Picture 7" descr="discussion-body.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Resting State</a:t>
            </a:r>
          </a:p>
          <a:p>
            <a:pPr>
              <a:defRPr sz="1400"/>
            </a:pPr>
            <a:r>
              <a:t>     Set Physical Activity to low and observe how all systems maintain homeostasis</a:t>
            </a:r>
          </a:p>
          <a:p>
            <a:pPr>
              <a:spcBef>
                <a:spcPts val="1200"/>
              </a:spcBef>
              <a:defRPr sz="1600" b="1"/>
            </a:pPr>
            <a:r>
              <a:t>Sprint Mode</a:t>
            </a:r>
          </a:p>
          <a:p>
            <a:pPr>
              <a:defRPr sz="1400"/>
            </a:pPr>
            <a:r>
              <a:t>     Lock Physical Activity to maximum and observe how the body responds</a:t>
            </a:r>
          </a:p>
          <a:p>
            <a:pPr>
              <a:spcBef>
                <a:spcPts val="1200"/>
              </a:spcBef>
              <a:defRPr sz="1600" b="1"/>
            </a:pPr>
            <a:r>
              <a:t>Skipping Lunch</a:t>
            </a:r>
          </a:p>
          <a:p>
            <a:pPr>
              <a:defRPr sz="1400"/>
            </a:pPr>
            <a:r>
              <a:t>     Set Nutrient Intake to 10% during moderate activity — what fails first?</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Heart rate increases during exercise to deliver more oxygen and nutrients to working muscles</a:t>
            </a:r>
          </a:p>
          <a:p>
            <a:pPr>
              <a:spcBef>
                <a:spcPts val="1000"/>
              </a:spcBef>
              <a:defRPr sz="1500">
                <a:solidFill>
                  <a:srgbClr val="1A1A2E"/>
                </a:solidFill>
              </a:defRPr>
            </a:pPr>
            <a:r>
              <a:t>  *  Blood oxygen drops during intense activity because muscles consume oxygen faster than lungs can replace it</a:t>
            </a:r>
          </a:p>
          <a:p>
            <a:pPr>
              <a:spcBef>
                <a:spcPts val="1000"/>
              </a:spcBef>
              <a:defRPr sz="1500">
                <a:solidFill>
                  <a:srgbClr val="1A1A2E"/>
                </a:solidFill>
              </a:defRPr>
            </a:pPr>
            <a:r>
              <a:t>  *  Without adequate nutrients, the body can't produce enough energy for sustained physical activity</a:t>
            </a:r>
          </a:p>
          <a:p>
            <a:pPr>
              <a:spcBef>
                <a:spcPts val="1000"/>
              </a:spcBef>
              <a:defRPr sz="1500">
                <a:solidFill>
                  <a:srgbClr val="1A1A2E"/>
                </a:solidFill>
              </a:defRPr>
            </a:pPr>
            <a:r>
              <a:t>  *  All organ systems are interconnected — when one system is stressed, others must compensate</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Your body works like a city because every organ system has a specialized job, and they ALL depend on each other. Your digestive system provides fuel, your respiratory system provides oxygen, your circulatory system delivers both to every cell, and your muscular system creates movement. Remove any one system and the whole city shuts down — just like a real city without power, water, or roads!</a:t>
            </a:r>
          </a:p>
        </p:txBody>
      </p:sp>
      <p:pic>
        <p:nvPicPr>
          <p:cNvPr id="8" name="Picture 7" descr="cover-body-systems.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an Athletic Performance Plan</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an evidence-based training and nutrition plan for a student athlete that optimizes how their body systems work together during competition.</a:t>
            </a:r>
          </a:p>
          <a:p>
            <a:br/>
            <a:pPr>
              <a:spcBef>
                <a:spcPts val="1000"/>
              </a:spcBef>
              <a:defRPr sz="1600" b="1">
                <a:solidFill>
                  <a:srgbClr val="1A4780"/>
                </a:solidFill>
              </a:defRPr>
            </a:pPr>
            <a:r>
              <a:t>The Challenge:</a:t>
            </a:r>
          </a:p>
          <a:p>
            <a:pPr>
              <a:defRPr sz="1400"/>
            </a:pPr>
            <a:r>
              <a:t>A middle school track team needs help. Their coach wants your biomedical team to design a plan that helps runners perform their best in the 400-meter race. Use your body systems model to explain your recommendations.</a:t>
            </a:r>
          </a:p>
          <a:p>
            <a:br/>
            <a:pPr>
              <a:spcBef>
                <a:spcPts val="1000"/>
              </a:spcBef>
              <a:defRPr sz="1600" b="1">
                <a:solidFill>
                  <a:srgbClr val="1A4780"/>
                </a:solidFill>
              </a:defRPr>
            </a:pPr>
            <a:r>
              <a:t>Think Like an Engineer:</a:t>
            </a:r>
          </a:p>
          <a:p>
            <a:pPr>
              <a:spcBef>
                <a:spcPts val="400"/>
              </a:spcBef>
              <a:defRPr sz="1300"/>
            </a:pPr>
            <a:r>
              <a:t>     *  Based on your model, what happens to body systems during a 60-second sprint?</a:t>
            </a:r>
          </a:p>
          <a:p>
            <a:pPr>
              <a:spcBef>
                <a:spcPts val="400"/>
              </a:spcBef>
              <a:defRPr sz="1300"/>
            </a:pPr>
            <a:r>
              <a:t>     *  What nutrients should the athlete eat before a race, and when should they eat them?</a:t>
            </a:r>
          </a:p>
          <a:p>
            <a:pPr>
              <a:spcBef>
                <a:spcPts val="400"/>
              </a:spcBef>
              <a:defRPr sz="1300"/>
            </a:pPr>
            <a:r>
              <a:t>     *  How should training prepare the body's systems to handle the stress of competition?</a:t>
            </a:r>
          </a:p>
        </p:txBody>
      </p:sp>
      <p:pic>
        <p:nvPicPr>
          <p:cNvPr id="7" name="Picture 6" descr="stem-fitness-plan.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Exercise Physiologists and Sports Medicine Specialists study how the body responds to physical activity and design training programs for athletes and patients. They earn $55,000–$100,000/year.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